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9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fontAlgn="auto"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329DB-02CB-4135-ADC8-5F3D6238DD8C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AD172-8A5E-4239-9FCB-51182DDDF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0D9E0-ECE7-4E0C-9BF6-78266F0A5AE3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468F7-0404-46FF-8A44-0972E8225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A6CA6-7060-480B-A8D7-C4EA5B22C962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84E64-7A18-4CF2-A606-6F05E0446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57247-7DDE-4A76-B92E-996824B2AEAA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845B0-E868-4447-80FC-3AB8DD3EB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20A50-D8D2-4467-A314-F75BFDDF3332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5E7C4-F1BC-4438-9952-59B33347A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B1BA8-534C-47BB-9BBF-92E0215E6F7F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E6AC9-2BF1-493D-ABF5-F6FD57DA2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B086A-C130-496E-9BD1-A1497F1C4E71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6B8A2-169A-4676-A13A-FB3610B15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3450A-5752-40B7-AB0F-751E6B81ABA8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64F8F-2647-4808-9EDF-A3C195118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24D96-6E96-431C-9D37-B33A88408B2A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7165A-0B5B-4293-BEC5-9F329B509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9F230-5CEA-4DEE-98FA-788ECD1007DF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11E74-85F9-402F-B4E5-E32C329C7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59A21-AC75-4E40-8B42-610D87DAA486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74B88-2501-4747-A258-9302FFCFC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C2475-BDAE-4AFB-9A06-F13B987E26FB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D388B-EBD5-44ED-8C11-6A55F9800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DFF28E-C585-4241-BE3E-FAC7D98CB0E0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6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F6CD57-29F8-4326-8FD8-B6B6DC586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2pPr>
      <a:lvl3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3pPr>
      <a:lvl4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4pPr>
      <a:lvl5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9pPr>
    </p:titleStyle>
    <p:bodyStyle>
      <a:lvl1pPr marL="349250" indent="-349250" algn="l" rtl="0" fontAlgn="base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fontAlgn="base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+mn-lt"/>
          <a:ea typeface="+mn-ea"/>
          <a:cs typeface="+mn-cs"/>
        </a:defRPr>
      </a:lvl2pPr>
      <a:lvl3pPr marL="968375" indent="-282575" algn="l" rtl="0" fontAlgn="base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+mn-ea"/>
          <a:cs typeface="+mn-cs"/>
        </a:defRPr>
      </a:lvl3pPr>
      <a:lvl4pPr marL="1263650" indent="-295275" algn="l" rtl="0" fontAlgn="base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546225" indent="-282575" algn="l" rtl="0" fontAlgn="base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388" y="1524000"/>
            <a:ext cx="6499225" cy="1725613"/>
          </a:xfrm>
        </p:spPr>
        <p:txBody>
          <a:bodyPr/>
          <a:lstStyle/>
          <a:p>
            <a:pPr>
              <a:buClr>
                <a:srgbClr val="6FB7D7"/>
              </a:buClr>
            </a:pPr>
            <a:r>
              <a:rPr lang="cs-CZ" sz="4800" noProof="1" smtClean="0">
                <a:latin typeface="Calibri" pitchFamily="34" charset="0"/>
              </a:rPr>
              <a:t>Předmět psychologie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388" y="3298825"/>
            <a:ext cx="6499225" cy="917575"/>
          </a:xfrm>
        </p:spPr>
        <p:txBody>
          <a:bodyPr/>
          <a:lstStyle/>
          <a:p>
            <a:pPr>
              <a:buClr>
                <a:srgbClr val="6FB7D7"/>
              </a:buClr>
            </a:pPr>
            <a:r>
              <a:rPr lang="cs-CZ" sz="2800" smtClean="0">
                <a:solidFill>
                  <a:srgbClr val="898989"/>
                </a:solidFill>
                <a:latin typeface="Calibri" pitchFamily="34" charset="0"/>
              </a:rPr>
              <a:t>obecně, prožívání a chování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PSYCHOLOGIE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latin typeface="Calibri" pitchFamily="34" charset="0"/>
              </a:rPr>
              <a:t>PSYCHĒ, LOGOS</a:t>
            </a:r>
          </a:p>
          <a:p>
            <a:r>
              <a:rPr lang="cs-CZ" smtClean="0">
                <a:latin typeface="Calibri" pitchFamily="34" charset="0"/>
              </a:rPr>
              <a:t>psychika</a:t>
            </a:r>
          </a:p>
          <a:p>
            <a:r>
              <a:rPr lang="cs-CZ" smtClean="0">
                <a:latin typeface="Calibri" pitchFamily="34" charset="0"/>
              </a:rPr>
              <a:t>Uplatňuje se všude tam, kde je potřeba, aby člověk působil na člověka.</a:t>
            </a:r>
            <a:r>
              <a:rPr lang="en-US" smtClean="0">
                <a:latin typeface="Calibri" pitchFamily="34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latin typeface="Calibri" pitchFamily="34" charset="0"/>
              </a:rPr>
              <a:t>ARISTOTELES: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latin typeface="Calibri" pitchFamily="34" charset="0"/>
              </a:rPr>
              <a:t>	</a:t>
            </a:r>
            <a:r>
              <a:rPr lang="cs-CZ" smtClean="0">
                <a:latin typeface="Calibri" pitchFamily="34" charset="0"/>
              </a:rPr>
              <a:t>- spis </a:t>
            </a:r>
            <a:r>
              <a:rPr lang="cs-CZ" i="1" smtClean="0">
                <a:latin typeface="Calibri" pitchFamily="34" charset="0"/>
              </a:rPr>
              <a:t>Peri psychē </a:t>
            </a:r>
            <a:r>
              <a:rPr lang="cs-CZ" smtClean="0">
                <a:latin typeface="Calibri" pitchFamily="34" charset="0"/>
              </a:rPr>
              <a:t>= </a:t>
            </a:r>
            <a:r>
              <a:rPr lang="cs-CZ" i="1" smtClean="0">
                <a:latin typeface="Calibri" pitchFamily="34" charset="0"/>
              </a:rPr>
              <a:t>O duši </a:t>
            </a:r>
            <a:r>
              <a:rPr lang="cs-CZ" smtClean="0">
                <a:latin typeface="Calibri" pitchFamily="34" charset="0"/>
              </a:rPr>
              <a:t>=</a:t>
            </a:r>
            <a:r>
              <a:rPr lang="cs-CZ" i="1" smtClean="0">
                <a:latin typeface="Calibri" pitchFamily="34" charset="0"/>
              </a:rPr>
              <a:t> Dē anima</a:t>
            </a:r>
          </a:p>
          <a:p>
            <a:pPr>
              <a:buFont typeface="Wingdings 2" pitchFamily="18" charset="2"/>
              <a:buNone/>
            </a:pPr>
            <a:r>
              <a:rPr lang="cs-CZ" smtClean="0">
                <a:latin typeface="Calibri" pitchFamily="34" charset="0"/>
              </a:rPr>
              <a:t>		“Duše je první </a:t>
            </a:r>
            <a:r>
              <a:rPr lang="cs-CZ" b="1" smtClean="0">
                <a:latin typeface="Calibri" pitchFamily="34" charset="0"/>
              </a:rPr>
              <a:t>entelechií</a:t>
            </a:r>
            <a:r>
              <a:rPr lang="cs-CZ" smtClean="0">
                <a:latin typeface="Calibri" pitchFamily="34" charset="0"/>
              </a:rPr>
              <a:t> těla.”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549275" y="300038"/>
            <a:ext cx="8042275" cy="755650"/>
          </a:xfrm>
        </p:spPr>
        <p:txBody>
          <a:bodyPr/>
          <a:lstStyle/>
          <a:p>
            <a:r>
              <a:rPr lang="en-US" sz="4000" smtClean="0">
                <a:latin typeface="Calibri" pitchFamily="34" charset="0"/>
              </a:rPr>
              <a:t>A) </a:t>
            </a:r>
            <a:r>
              <a:rPr lang="en-US" sz="4000" u="sng" smtClean="0">
                <a:latin typeface="Calibri" pitchFamily="34" charset="0"/>
              </a:rPr>
              <a:t>PROŽÍVÁNÍ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87463"/>
            <a:ext cx="8042275" cy="5130800"/>
          </a:xfrm>
        </p:spPr>
        <p:txBody>
          <a:bodyPr>
            <a:normAutofit/>
          </a:bodyPr>
          <a:lstStyle/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Calibri" pitchFamily="34" charset="0"/>
              </a:rPr>
              <a:t>- </a:t>
            </a:r>
            <a:r>
              <a:rPr lang="cs-CZ" smtClean="0">
                <a:latin typeface="Calibri" pitchFamily="34" charset="0"/>
              </a:rPr>
              <a:t>vnímání, vzpomínání, představy; děje se to uvnitř člověka a ví o tom jen on sám</a:t>
            </a:r>
          </a:p>
          <a:p>
            <a:pPr marL="0" indent="0">
              <a:buFont typeface="Wingdings 2" pitchFamily="18" charset="2"/>
              <a:buNone/>
            </a:pPr>
            <a:r>
              <a:rPr lang="cs-CZ" smtClean="0">
                <a:latin typeface="Calibri" pitchFamily="34" charset="0"/>
              </a:rPr>
              <a:t>ZNAKY:</a:t>
            </a:r>
          </a:p>
          <a:p>
            <a:pPr marL="0" indent="0">
              <a:lnSpc>
                <a:spcPct val="80000"/>
              </a:lnSpc>
              <a:buFont typeface="Courier New" pitchFamily="49" charset="0"/>
              <a:buChar char="o"/>
            </a:pPr>
            <a:r>
              <a:rPr lang="cs-CZ" smtClean="0">
                <a:latin typeface="Calibri" pitchFamily="34" charset="0"/>
              </a:rPr>
              <a:t>subjektivnost</a:t>
            </a:r>
          </a:p>
          <a:p>
            <a:pPr marL="0" indent="0">
              <a:lnSpc>
                <a:spcPct val="80000"/>
              </a:lnSpc>
              <a:buFont typeface="Courier New" pitchFamily="49" charset="0"/>
              <a:buChar char="o"/>
            </a:pPr>
            <a:r>
              <a:rPr lang="cs-CZ" smtClean="0">
                <a:latin typeface="Calibri" pitchFamily="34" charset="0"/>
              </a:rPr>
              <a:t>jedinečnost</a:t>
            </a:r>
          </a:p>
          <a:p>
            <a:pPr marL="0" indent="0">
              <a:lnSpc>
                <a:spcPct val="80000"/>
              </a:lnSpc>
              <a:buFont typeface="Courier New" pitchFamily="49" charset="0"/>
              <a:buChar char="o"/>
            </a:pPr>
            <a:r>
              <a:rPr lang="cs-CZ" smtClean="0">
                <a:latin typeface="Calibri" pitchFamily="34" charset="0"/>
              </a:rPr>
              <a:t>časová plynulost a neohraničenost prožitku</a:t>
            </a:r>
          </a:p>
          <a:p>
            <a:pPr marL="0" indent="0">
              <a:lnSpc>
                <a:spcPct val="80000"/>
              </a:lnSpc>
              <a:buFont typeface="Courier New" pitchFamily="49" charset="0"/>
              <a:buChar char="o"/>
            </a:pPr>
            <a:r>
              <a:rPr lang="cs-CZ" smtClean="0">
                <a:latin typeface="Calibri" pitchFamily="34" charset="0"/>
              </a:rPr>
              <a:t>omezenost části psychiky</a:t>
            </a:r>
          </a:p>
          <a:p>
            <a:pPr marL="0" indent="0">
              <a:lnSpc>
                <a:spcPct val="80000"/>
              </a:lnSpc>
              <a:buFont typeface="Courier New" pitchFamily="49" charset="0"/>
              <a:buChar char="o"/>
            </a:pPr>
            <a:r>
              <a:rPr lang="cs-CZ" smtClean="0">
                <a:latin typeface="Calibri" pitchFamily="34" charset="0"/>
              </a:rPr>
              <a:t>nedostatečnost</a:t>
            </a:r>
          </a:p>
          <a:p>
            <a:pPr lvl="1">
              <a:lnSpc>
                <a:spcPct val="80000"/>
              </a:lnSpc>
            </a:pPr>
            <a:endParaRPr lang="cs-CZ" b="1" smtClean="0">
              <a:latin typeface="Calibri" pitchFamily="34" charset="0"/>
            </a:endParaRPr>
          </a:p>
          <a:p>
            <a:pPr lvl="1">
              <a:lnSpc>
                <a:spcPct val="80000"/>
              </a:lnSpc>
            </a:pPr>
            <a:r>
              <a:rPr lang="cs-CZ" b="1" smtClean="0">
                <a:latin typeface="Calibri" pitchFamily="34" charset="0"/>
              </a:rPr>
              <a:t>řeč	</a:t>
            </a:r>
          </a:p>
          <a:p>
            <a:pPr marL="0" indent="0"/>
            <a:endParaRPr lang="cs-CZ" smtClean="0">
              <a:latin typeface="Calibri" pitchFamily="34" charset="0"/>
            </a:endParaRPr>
          </a:p>
          <a:p>
            <a:pPr marL="0" indent="0"/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755650"/>
          </a:xfrm>
        </p:spPr>
        <p:txBody>
          <a:bodyPr/>
          <a:lstStyle/>
          <a:p>
            <a:r>
              <a:rPr lang="en-US" sz="3600" smtClean="0">
                <a:latin typeface="Calibri" pitchFamily="34" charset="0"/>
              </a:rPr>
              <a:t>KATEGORIE PROŽÍVÁNÍ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63600"/>
            <a:ext cx="8042275" cy="5486400"/>
          </a:xfrm>
        </p:spPr>
        <p:txBody>
          <a:bodyPr>
            <a:normAutofit/>
          </a:bodyPr>
          <a:lstStyle/>
          <a:p>
            <a:pPr marL="457200" indent="-457200">
              <a:buFont typeface="News Gothic MT"/>
              <a:buAutoNum type="arabicPeriod"/>
            </a:pPr>
            <a:r>
              <a:rPr lang="cs-CZ" smtClean="0">
                <a:latin typeface="Calibri" pitchFamily="34" charset="0"/>
              </a:rPr>
              <a:t>PSYCHICKÉ PROCESY</a:t>
            </a:r>
          </a:p>
          <a:p>
            <a:pPr lvl="1"/>
            <a:r>
              <a:rPr lang="cs-CZ" sz="2400" smtClean="0">
                <a:latin typeface="Calibri" pitchFamily="34" charset="0"/>
              </a:rPr>
              <a:t>poznávací</a:t>
            </a:r>
          </a:p>
          <a:p>
            <a:pPr lvl="2"/>
            <a:r>
              <a:rPr lang="cs-CZ" sz="2400" smtClean="0">
                <a:latin typeface="Calibri" pitchFamily="34" charset="0"/>
              </a:rPr>
              <a:t>vnímání</a:t>
            </a:r>
          </a:p>
          <a:p>
            <a:pPr lvl="2"/>
            <a:r>
              <a:rPr lang="cs-CZ" sz="2400" smtClean="0">
                <a:latin typeface="Calibri" pitchFamily="34" charset="0"/>
              </a:rPr>
              <a:t>představivost</a:t>
            </a:r>
          </a:p>
          <a:p>
            <a:pPr lvl="2"/>
            <a:r>
              <a:rPr lang="cs-CZ" sz="2400" smtClean="0">
                <a:latin typeface="Calibri" pitchFamily="34" charset="0"/>
              </a:rPr>
              <a:t>paměť, myšlení a řeč</a:t>
            </a:r>
          </a:p>
          <a:p>
            <a:pPr lvl="1"/>
            <a:r>
              <a:rPr lang="cs-CZ" sz="2400" smtClean="0">
                <a:latin typeface="Calibri" pitchFamily="34" charset="0"/>
              </a:rPr>
              <a:t>citové</a:t>
            </a:r>
          </a:p>
          <a:p>
            <a:pPr lvl="1"/>
            <a:r>
              <a:rPr lang="cs-CZ" sz="2400" smtClean="0">
                <a:latin typeface="Calibri" pitchFamily="34" charset="0"/>
              </a:rPr>
              <a:t>volní</a:t>
            </a:r>
          </a:p>
          <a:p>
            <a:pPr marL="457200" indent="-457200">
              <a:buFont typeface="News Gothic MT"/>
              <a:buAutoNum type="arabicPeriod"/>
            </a:pPr>
            <a:r>
              <a:rPr lang="cs-CZ" smtClean="0">
                <a:latin typeface="Calibri" pitchFamily="34" charset="0"/>
              </a:rPr>
              <a:t>PSYCHICKÉ STAVY</a:t>
            </a:r>
          </a:p>
          <a:p>
            <a:pPr lvl="1"/>
            <a:r>
              <a:rPr lang="cs-CZ" sz="2400" smtClean="0">
                <a:latin typeface="Calibri" pitchFamily="34" charset="0"/>
              </a:rPr>
              <a:t>činitelé -&gt; vliv na naši výkonnost během dne 	</a:t>
            </a:r>
          </a:p>
          <a:p>
            <a:pPr lvl="2"/>
            <a:r>
              <a:rPr lang="cs-CZ" sz="2400" smtClean="0">
                <a:latin typeface="Calibri" pitchFamily="34" charset="0"/>
              </a:rPr>
              <a:t>okamžitá funkční zdatnost nervové soustavy, soustředěnost, rozptýlenost pozornosti, citové rozpoložení (nálada)</a:t>
            </a:r>
          </a:p>
          <a:p>
            <a:pPr marL="457200" indent="-457200"/>
            <a:endParaRPr lang="en-US" smtClean="0">
              <a:latin typeface="Calibri" pitchFamily="34" charset="0"/>
            </a:endParaRPr>
          </a:p>
          <a:p>
            <a:pPr marL="457200" indent="-457200"/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46138"/>
            <a:ext cx="8042275" cy="5554662"/>
          </a:xfrm>
        </p:spPr>
        <p:txBody>
          <a:bodyPr>
            <a:normAutofit/>
          </a:bodyPr>
          <a:lstStyle/>
          <a:p>
            <a:pPr marL="457200" indent="-457200">
              <a:buFont typeface="News Gothic MT"/>
              <a:buAutoNum type="arabicPeriod" startAt="3"/>
            </a:pPr>
            <a:r>
              <a:rPr lang="cs-CZ" smtClean="0">
                <a:latin typeface="Calibri" pitchFamily="34" charset="0"/>
              </a:rPr>
              <a:t>PSYCHICKÉ VLASTNOSTI</a:t>
            </a:r>
          </a:p>
          <a:p>
            <a:pPr lvl="1">
              <a:buFont typeface="Wingdings" pitchFamily="2" charset="2"/>
              <a:buChar char="à"/>
            </a:pPr>
            <a:r>
              <a:rPr lang="cs-CZ" sz="2400" smtClean="0">
                <a:latin typeface="Calibri" pitchFamily="34" charset="0"/>
                <a:sym typeface="Wingdings" pitchFamily="2" charset="2"/>
              </a:rPr>
              <a:t> určité rysy osobnosti</a:t>
            </a:r>
          </a:p>
          <a:p>
            <a:pPr lvl="1"/>
            <a:r>
              <a:rPr lang="cs-CZ" sz="2400" b="1" smtClean="0">
                <a:latin typeface="Calibri" pitchFamily="34" charset="0"/>
              </a:rPr>
              <a:t>aktivačně motivační</a:t>
            </a:r>
            <a:r>
              <a:rPr lang="cs-CZ" sz="2400" smtClean="0">
                <a:latin typeface="Calibri" pitchFamily="34" charset="0"/>
              </a:rPr>
              <a:t>: pohání člověka k činnosti</a:t>
            </a:r>
          </a:p>
          <a:p>
            <a:pPr lvl="1"/>
            <a:r>
              <a:rPr lang="cs-CZ" sz="2400" b="1" smtClean="0">
                <a:latin typeface="Calibri" pitchFamily="34" charset="0"/>
              </a:rPr>
              <a:t>vztahově postojové</a:t>
            </a:r>
            <a:r>
              <a:rPr lang="cs-CZ" sz="2400" smtClean="0">
                <a:latin typeface="Calibri" pitchFamily="34" charset="0"/>
              </a:rPr>
              <a:t>: systém hodnot</a:t>
            </a:r>
          </a:p>
          <a:p>
            <a:pPr lvl="1"/>
            <a:r>
              <a:rPr lang="cs-CZ" sz="2400" b="1" smtClean="0">
                <a:latin typeface="Calibri" pitchFamily="34" charset="0"/>
              </a:rPr>
              <a:t>výkonové</a:t>
            </a:r>
            <a:r>
              <a:rPr lang="cs-CZ" sz="2400" smtClean="0">
                <a:latin typeface="Calibri" pitchFamily="34" charset="0"/>
              </a:rPr>
              <a:t>: měřítko výkonnosti a úspěšnosti</a:t>
            </a:r>
          </a:p>
          <a:p>
            <a:pPr lvl="1"/>
            <a:r>
              <a:rPr lang="cs-CZ" sz="2400" b="1" smtClean="0">
                <a:latin typeface="Calibri" pitchFamily="34" charset="0"/>
              </a:rPr>
              <a:t>autoregulační:</a:t>
            </a:r>
            <a:r>
              <a:rPr lang="cs-CZ" sz="2400" smtClean="0">
                <a:latin typeface="Calibri" pitchFamily="34" charset="0"/>
              </a:rPr>
              <a:t> sebeřízení, sebeovládání, sebekritika</a:t>
            </a:r>
          </a:p>
          <a:p>
            <a:pPr lvl="1"/>
            <a:r>
              <a:rPr lang="cs-CZ" sz="2400" b="1" smtClean="0">
                <a:latin typeface="Calibri" pitchFamily="34" charset="0"/>
              </a:rPr>
              <a:t>dynamické</a:t>
            </a:r>
            <a:r>
              <a:rPr lang="cs-CZ" sz="2400" smtClean="0">
                <a:latin typeface="Calibri" pitchFamily="34" charset="0"/>
              </a:rPr>
              <a:t>: vlastnosti temperamentu</a:t>
            </a:r>
          </a:p>
          <a:p>
            <a:pPr lvl="1">
              <a:buFont typeface="Wingdings 2" pitchFamily="18" charset="2"/>
              <a:buNone/>
            </a:pPr>
            <a:endParaRPr lang="cs-CZ" sz="2400" smtClean="0">
              <a:latin typeface="Calibri" pitchFamily="34" charset="0"/>
            </a:endParaRPr>
          </a:p>
          <a:p>
            <a:pPr lvl="1">
              <a:buFont typeface="Wingdings 2" pitchFamily="18" charset="2"/>
              <a:buNone/>
            </a:pPr>
            <a:r>
              <a:rPr lang="cs-CZ" sz="2400" smtClean="0">
                <a:latin typeface="Calibri" pitchFamily="34" charset="0"/>
              </a:rPr>
              <a:t>psychické procesy + stavy + vlastnosti =&gt; </a:t>
            </a:r>
            <a:r>
              <a:rPr lang="cs-CZ" sz="2400" u="sng" smtClean="0">
                <a:latin typeface="Calibri" pitchFamily="34" charset="0"/>
              </a:rPr>
              <a:t>psychika</a:t>
            </a:r>
            <a:r>
              <a:rPr lang="cs-CZ" sz="2400" smtClean="0">
                <a:latin typeface="Calibri" pitchFamily="34" charset="0"/>
              </a:rPr>
              <a:t> jednotlivce a struktura osobnosti</a:t>
            </a:r>
          </a:p>
          <a:p>
            <a:pPr marL="457200" indent="-457200">
              <a:buFont typeface="Wingdings 2" pitchFamily="18" charset="2"/>
              <a:buNone/>
            </a:pPr>
            <a:r>
              <a:rPr lang="cs-CZ" smtClean="0"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346075" y="779463"/>
            <a:ext cx="3278188" cy="4960937"/>
          </a:xfrm>
        </p:spPr>
        <p:txBody>
          <a:bodyPr/>
          <a:lstStyle/>
          <a:p>
            <a:pPr marL="349250" lvl="1" indent="0">
              <a:buFont typeface="Wingdings 2" pitchFamily="18" charset="2"/>
              <a:buNone/>
            </a:pPr>
            <a:endParaRPr lang="en-US" smtClean="0"/>
          </a:p>
          <a:p>
            <a:pPr marL="349250" lvl="1" indent="0">
              <a:buFont typeface="Wingdings 2" pitchFamily="18" charset="2"/>
              <a:buNone/>
            </a:pPr>
            <a:r>
              <a:rPr lang="en-US" sz="2400" b="1" smtClean="0">
                <a:latin typeface="Calibri" pitchFamily="34" charset="0"/>
              </a:rPr>
              <a:t>aktivačně motivační</a:t>
            </a:r>
          </a:p>
          <a:p>
            <a:pPr marL="349250" lvl="1" indent="0">
              <a:buFont typeface="Wingdings 2" pitchFamily="18" charset="2"/>
              <a:buNone/>
            </a:pPr>
            <a:endParaRPr lang="en-US" sz="2400" b="1" smtClean="0">
              <a:latin typeface="Calibri" pitchFamily="34" charset="0"/>
            </a:endParaRPr>
          </a:p>
          <a:p>
            <a:pPr marL="349250" lvl="1" indent="0">
              <a:buFont typeface="Wingdings 2" pitchFamily="18" charset="2"/>
              <a:buNone/>
            </a:pPr>
            <a:r>
              <a:rPr lang="en-US" sz="2400" b="1" smtClean="0">
                <a:latin typeface="Calibri" pitchFamily="34" charset="0"/>
              </a:rPr>
              <a:t>vztahově postojové</a:t>
            </a:r>
          </a:p>
          <a:p>
            <a:pPr marL="349250" lvl="1" indent="0">
              <a:buFont typeface="Wingdings 2" pitchFamily="18" charset="2"/>
              <a:buNone/>
            </a:pPr>
            <a:endParaRPr lang="en-US" sz="2400" b="1" smtClean="0">
              <a:latin typeface="Calibri" pitchFamily="34" charset="0"/>
            </a:endParaRPr>
          </a:p>
          <a:p>
            <a:pPr marL="349250" lvl="1" indent="0">
              <a:buFont typeface="Wingdings 2" pitchFamily="18" charset="2"/>
              <a:buNone/>
            </a:pPr>
            <a:r>
              <a:rPr lang="en-US" sz="2400" b="1" smtClean="0">
                <a:latin typeface="Calibri" pitchFamily="34" charset="0"/>
              </a:rPr>
              <a:t>výkonové</a:t>
            </a:r>
          </a:p>
          <a:p>
            <a:pPr marL="349250" lvl="1" indent="0">
              <a:buFont typeface="Wingdings 2" pitchFamily="18" charset="2"/>
              <a:buNone/>
            </a:pPr>
            <a:endParaRPr lang="en-US" sz="2400" b="1" smtClean="0">
              <a:latin typeface="Calibri" pitchFamily="34" charset="0"/>
            </a:endParaRPr>
          </a:p>
          <a:p>
            <a:pPr marL="349250" lvl="1" indent="0">
              <a:buFont typeface="Wingdings 2" pitchFamily="18" charset="2"/>
              <a:buNone/>
            </a:pPr>
            <a:r>
              <a:rPr lang="en-US" sz="2400" b="1" smtClean="0">
                <a:latin typeface="Calibri" pitchFamily="34" charset="0"/>
              </a:rPr>
              <a:t>autoregulační</a:t>
            </a:r>
          </a:p>
          <a:p>
            <a:pPr marL="349250" lvl="1" indent="0">
              <a:buFont typeface="Wingdings 2" pitchFamily="18" charset="2"/>
              <a:buNone/>
            </a:pPr>
            <a:endParaRPr lang="en-US" sz="2400" b="1" smtClean="0">
              <a:latin typeface="Calibri" pitchFamily="34" charset="0"/>
            </a:endParaRPr>
          </a:p>
          <a:p>
            <a:pPr marL="349250" lvl="1" indent="0">
              <a:buFont typeface="Wingdings 2" pitchFamily="18" charset="2"/>
              <a:buNone/>
            </a:pPr>
            <a:r>
              <a:rPr lang="en-US" sz="2400" b="1" smtClean="0">
                <a:latin typeface="Calibri" pitchFamily="34" charset="0"/>
              </a:rPr>
              <a:t>dynamické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95738" y="185738"/>
            <a:ext cx="4127500" cy="614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9250" lvl="1" algn="r">
              <a:lnSpc>
                <a:spcPct val="90000"/>
              </a:lnSpc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18" charset="2"/>
              <a:buNone/>
            </a:pPr>
            <a:endParaRPr lang="en-US" sz="2200">
              <a:solidFill>
                <a:srgbClr val="595959"/>
              </a:solidFill>
              <a:latin typeface="News Gothic MT"/>
            </a:endParaRPr>
          </a:p>
          <a:p>
            <a:pPr marL="349250" lvl="1" algn="r">
              <a:lnSpc>
                <a:spcPct val="90000"/>
              </a:lnSpc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18" charset="2"/>
              <a:buNone/>
            </a:pPr>
            <a:r>
              <a:rPr lang="en-US" sz="2400">
                <a:solidFill>
                  <a:srgbClr val="595959"/>
                </a:solidFill>
                <a:latin typeface="Calibri" pitchFamily="34" charset="0"/>
              </a:rPr>
              <a:t>“Neplavu až tak dobře… měla bych se radši víc učit.”</a:t>
            </a:r>
          </a:p>
          <a:p>
            <a:pPr marL="349250" lvl="1" algn="r">
              <a:lnSpc>
                <a:spcPct val="90000"/>
              </a:lnSpc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18" charset="2"/>
              <a:buNone/>
            </a:pPr>
            <a:endParaRPr lang="en-US" sz="2400">
              <a:solidFill>
                <a:srgbClr val="595959"/>
              </a:solidFill>
              <a:latin typeface="Calibri" pitchFamily="34" charset="0"/>
            </a:endParaRPr>
          </a:p>
          <a:p>
            <a:pPr marL="349250" lvl="1" algn="r">
              <a:lnSpc>
                <a:spcPct val="90000"/>
              </a:lnSpc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18" charset="2"/>
              <a:buNone/>
            </a:pPr>
            <a:r>
              <a:rPr lang="en-US" sz="2400">
                <a:solidFill>
                  <a:srgbClr val="595959"/>
                </a:solidFill>
                <a:latin typeface="Calibri" pitchFamily="34" charset="0"/>
              </a:rPr>
              <a:t>“Rozhodnu se až později… Až na to budu mít klid.”</a:t>
            </a:r>
          </a:p>
          <a:p>
            <a:pPr marL="349250" lvl="1" algn="r">
              <a:lnSpc>
                <a:spcPct val="90000"/>
              </a:lnSpc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18" charset="2"/>
              <a:buNone/>
            </a:pPr>
            <a:endParaRPr lang="en-US" sz="2400">
              <a:solidFill>
                <a:srgbClr val="595959"/>
              </a:solidFill>
              <a:latin typeface="Calibri" pitchFamily="34" charset="0"/>
            </a:endParaRPr>
          </a:p>
          <a:p>
            <a:pPr marL="349250" lvl="1" algn="r">
              <a:lnSpc>
                <a:spcPct val="90000"/>
              </a:lnSpc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18" charset="2"/>
              <a:buNone/>
            </a:pPr>
            <a:r>
              <a:rPr lang="en-US" sz="2400">
                <a:solidFill>
                  <a:srgbClr val="595959"/>
                </a:solidFill>
                <a:latin typeface="Calibri" pitchFamily="34" charset="0"/>
              </a:rPr>
              <a:t>“Sportovci dost vydělávají…Měla bych do toho jít.” </a:t>
            </a:r>
          </a:p>
          <a:p>
            <a:pPr marL="349250" lvl="1" algn="r">
              <a:lnSpc>
                <a:spcPct val="90000"/>
              </a:lnSpc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18" charset="2"/>
              <a:buNone/>
            </a:pPr>
            <a:endParaRPr lang="en-US" sz="2400">
              <a:solidFill>
                <a:srgbClr val="595959"/>
              </a:solidFill>
              <a:latin typeface="Calibri" pitchFamily="34" charset="0"/>
            </a:endParaRPr>
          </a:p>
          <a:p>
            <a:pPr marL="349250" lvl="1" algn="r">
              <a:lnSpc>
                <a:spcPct val="90000"/>
              </a:lnSpc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18" charset="2"/>
              <a:buNone/>
            </a:pPr>
            <a:r>
              <a:rPr lang="en-US" sz="2400">
                <a:solidFill>
                  <a:srgbClr val="595959"/>
                </a:solidFill>
                <a:latin typeface="Calibri" pitchFamily="34" charset="0"/>
              </a:rPr>
              <a:t>“Hrozně ráda plavu, jednou bych chtěla plavat závodně.”</a:t>
            </a:r>
          </a:p>
          <a:p>
            <a:pPr marL="349250" lvl="1" algn="r">
              <a:lnSpc>
                <a:spcPct val="90000"/>
              </a:lnSpc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18" charset="2"/>
              <a:buNone/>
            </a:pPr>
            <a:endParaRPr lang="en-US" sz="2400">
              <a:solidFill>
                <a:srgbClr val="595959"/>
              </a:solidFill>
              <a:latin typeface="Calibri" pitchFamily="34" charset="0"/>
            </a:endParaRPr>
          </a:p>
          <a:p>
            <a:pPr marL="349250" lvl="1" algn="r">
              <a:lnSpc>
                <a:spcPct val="90000"/>
              </a:lnSpc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18" charset="2"/>
              <a:buNone/>
            </a:pPr>
            <a:r>
              <a:rPr lang="en-US" sz="2400">
                <a:solidFill>
                  <a:srgbClr val="595959"/>
                </a:solidFill>
                <a:latin typeface="Calibri" pitchFamily="34" charset="0"/>
              </a:rPr>
              <a:t>“S tím, co už umím, to dokážu. Vím, na co mám.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549275" y="503238"/>
            <a:ext cx="8042275" cy="788987"/>
          </a:xfr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B) </a:t>
            </a:r>
            <a:r>
              <a:rPr lang="en-US" u="sng" smtClean="0">
                <a:latin typeface="Calibri" pitchFamily="34" charset="0"/>
              </a:rPr>
              <a:t>CHOVÁNÍ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039813" y="1608138"/>
            <a:ext cx="3295650" cy="387826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cs-CZ" smtClean="0">
                <a:latin typeface="Calibri" pitchFamily="34" charset="0"/>
              </a:rPr>
              <a:t>PROJEVY CHOVÁNÍ</a:t>
            </a:r>
          </a:p>
          <a:p>
            <a:pPr lvl="1"/>
            <a:r>
              <a:rPr lang="cs-CZ" sz="2400" smtClean="0">
                <a:latin typeface="Calibri" pitchFamily="34" charset="0"/>
              </a:rPr>
              <a:t>reakce</a:t>
            </a:r>
          </a:p>
          <a:p>
            <a:pPr lvl="1"/>
            <a:r>
              <a:rPr lang="cs-CZ" sz="2400" smtClean="0">
                <a:latin typeface="Calibri" pitchFamily="34" charset="0"/>
              </a:rPr>
              <a:t>odpovědi</a:t>
            </a:r>
          </a:p>
          <a:p>
            <a:pPr lvl="1"/>
            <a:r>
              <a:rPr lang="cs-CZ" sz="2400" smtClean="0">
                <a:latin typeface="Calibri" pitchFamily="34" charset="0"/>
              </a:rPr>
              <a:t>zadržení odpovědi</a:t>
            </a:r>
          </a:p>
          <a:p>
            <a:pPr lvl="1"/>
            <a:r>
              <a:rPr lang="cs-CZ" sz="2400" smtClean="0">
                <a:latin typeface="Calibri" pitchFamily="34" charset="0"/>
              </a:rPr>
              <a:t>jednání</a:t>
            </a:r>
          </a:p>
          <a:p>
            <a:pPr lvl="1"/>
            <a:r>
              <a:rPr lang="cs-CZ" sz="2400" smtClean="0">
                <a:latin typeface="Calibri" pitchFamily="34" charset="0"/>
              </a:rPr>
              <a:t>vnější výrazy</a:t>
            </a:r>
          </a:p>
          <a:p>
            <a:pPr lvl="1"/>
            <a:r>
              <a:rPr lang="cs-CZ" sz="2400" smtClean="0">
                <a:latin typeface="Calibri" pitchFamily="34" charset="0"/>
              </a:rPr>
              <a:t>řeč</a:t>
            </a:r>
          </a:p>
        </p:txBody>
      </p:sp>
      <p:sp>
        <p:nvSpPr>
          <p:cNvPr id="20483" name="Content Placeholder 2"/>
          <p:cNvSpPr txBox="1">
            <a:spLocks/>
          </p:cNvSpPr>
          <p:nvPr/>
        </p:nvSpPr>
        <p:spPr bwMode="auto">
          <a:xfrm>
            <a:off x="4900613" y="1592263"/>
            <a:ext cx="3413125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2000"/>
              </a:spcBef>
              <a:buClr>
                <a:srgbClr val="6FB7D7"/>
              </a:buClr>
              <a:buSzPct val="110000"/>
              <a:buFont typeface="Wingdings 2" pitchFamily="18" charset="2"/>
              <a:buNone/>
            </a:pPr>
            <a:r>
              <a:rPr lang="cs-CZ" sz="2600">
                <a:solidFill>
                  <a:srgbClr val="595959"/>
                </a:solidFill>
                <a:latin typeface="Calibri" pitchFamily="34" charset="0"/>
              </a:rPr>
              <a:t>DĚLENÍ CHOVÁNÍ</a:t>
            </a:r>
          </a:p>
          <a:p>
            <a:pPr marL="685800" lvl="1" indent="-336550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18" charset="2"/>
              <a:buChar char=""/>
            </a:pPr>
            <a:r>
              <a:rPr lang="cs-CZ" sz="2400" b="1">
                <a:solidFill>
                  <a:srgbClr val="595959"/>
                </a:solidFill>
                <a:latin typeface="Calibri" pitchFamily="34" charset="0"/>
              </a:rPr>
              <a:t>podle původu</a:t>
            </a:r>
          </a:p>
          <a:p>
            <a:pPr marL="968375" lvl="2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itchFamily="18" charset="2"/>
              <a:buChar char=""/>
            </a:pPr>
            <a:r>
              <a:rPr lang="cs-CZ" sz="2400">
                <a:solidFill>
                  <a:srgbClr val="595959"/>
                </a:solidFill>
                <a:latin typeface="Calibri" pitchFamily="34" charset="0"/>
              </a:rPr>
              <a:t>vrozené</a:t>
            </a:r>
          </a:p>
          <a:p>
            <a:pPr marL="968375" lvl="2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itchFamily="18" charset="2"/>
              <a:buChar char=""/>
            </a:pPr>
            <a:r>
              <a:rPr lang="cs-CZ" sz="2400">
                <a:solidFill>
                  <a:srgbClr val="595959"/>
                </a:solidFill>
                <a:latin typeface="Calibri" pitchFamily="34" charset="0"/>
              </a:rPr>
              <a:t>naučené</a:t>
            </a:r>
          </a:p>
          <a:p>
            <a:pPr marL="685800" lvl="1" indent="-336550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18" charset="2"/>
              <a:buChar char=""/>
            </a:pPr>
            <a:r>
              <a:rPr lang="cs-CZ" sz="2400" b="1">
                <a:solidFill>
                  <a:srgbClr val="595959"/>
                </a:solidFill>
                <a:latin typeface="Calibri" pitchFamily="34" charset="0"/>
              </a:rPr>
              <a:t>podle podnětu</a:t>
            </a:r>
            <a:endParaRPr lang="cs-CZ" sz="2200">
              <a:solidFill>
                <a:srgbClr val="595959"/>
              </a:solidFill>
              <a:latin typeface="Calibri" pitchFamily="34" charset="0"/>
            </a:endParaRPr>
          </a:p>
          <a:p>
            <a:pPr marL="968375" lvl="2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itchFamily="18" charset="2"/>
              <a:buChar char=""/>
            </a:pPr>
            <a:r>
              <a:rPr lang="cs-CZ" sz="2400">
                <a:solidFill>
                  <a:srgbClr val="595959"/>
                </a:solidFill>
                <a:latin typeface="Calibri" pitchFamily="34" charset="0"/>
              </a:rPr>
              <a:t>spontánní</a:t>
            </a:r>
          </a:p>
          <a:p>
            <a:pPr marL="968375" lvl="2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itchFamily="18" charset="2"/>
              <a:buChar char=""/>
            </a:pPr>
            <a:r>
              <a:rPr lang="cs-CZ" sz="2400">
                <a:solidFill>
                  <a:srgbClr val="595959"/>
                </a:solidFill>
                <a:latin typeface="Calibri" pitchFamily="34" charset="0"/>
              </a:rPr>
              <a:t>vyvolané</a:t>
            </a:r>
          </a:p>
          <a:p>
            <a:pPr marL="968375" lvl="2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itchFamily="18" charset="2"/>
              <a:buChar char=""/>
            </a:pPr>
            <a:r>
              <a:rPr lang="cs-CZ" sz="2400">
                <a:solidFill>
                  <a:srgbClr val="595959"/>
                </a:solidFill>
                <a:latin typeface="Calibri" pitchFamily="34" charset="0"/>
              </a:rPr>
              <a:t>reaktivní</a:t>
            </a:r>
          </a:p>
          <a:p>
            <a:pPr marL="968375" lvl="2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itchFamily="18" charset="2"/>
              <a:buChar char=""/>
            </a:pPr>
            <a:r>
              <a:rPr lang="cs-CZ" sz="2400">
                <a:solidFill>
                  <a:srgbClr val="595959"/>
                </a:solidFill>
                <a:latin typeface="Calibri" pitchFamily="34" charset="0"/>
              </a:rPr>
              <a:t>operační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1"/>
          </p:nvPr>
        </p:nvSpPr>
        <p:spPr>
          <a:xfrm>
            <a:off x="600075" y="1608138"/>
            <a:ext cx="3294063" cy="387826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cs-CZ" sz="2600" smtClean="0">
                <a:latin typeface="Calibri" pitchFamily="34" charset="0"/>
              </a:rPr>
              <a:t>reakce</a:t>
            </a:r>
          </a:p>
          <a:p>
            <a:pPr marL="0" indent="0">
              <a:buFont typeface="Wingdings 2" pitchFamily="18" charset="2"/>
              <a:buNone/>
            </a:pPr>
            <a:r>
              <a:rPr lang="cs-CZ" sz="2600" smtClean="0">
                <a:latin typeface="Calibri" pitchFamily="34" charset="0"/>
              </a:rPr>
              <a:t>odpověď</a:t>
            </a:r>
          </a:p>
          <a:p>
            <a:pPr marL="0" indent="0">
              <a:buFont typeface="Wingdings 2" pitchFamily="18" charset="2"/>
              <a:buNone/>
            </a:pPr>
            <a:r>
              <a:rPr lang="cs-CZ" sz="2600" smtClean="0">
                <a:latin typeface="Calibri" pitchFamily="34" charset="0"/>
              </a:rPr>
              <a:t>zadržení odpovědi</a:t>
            </a:r>
          </a:p>
          <a:p>
            <a:pPr marL="0" indent="0">
              <a:buFont typeface="Wingdings 2" pitchFamily="18" charset="2"/>
              <a:buNone/>
            </a:pPr>
            <a:r>
              <a:rPr lang="cs-CZ" sz="2600" smtClean="0">
                <a:latin typeface="Calibri" pitchFamily="34" charset="0"/>
              </a:rPr>
              <a:t>jednání</a:t>
            </a:r>
          </a:p>
          <a:p>
            <a:pPr marL="0" indent="0">
              <a:buFont typeface="Wingdings 2" pitchFamily="18" charset="2"/>
              <a:buNone/>
            </a:pPr>
            <a:r>
              <a:rPr lang="cs-CZ" sz="2600" smtClean="0">
                <a:latin typeface="Calibri" pitchFamily="34" charset="0"/>
              </a:rPr>
              <a:t>vnější výrazy</a:t>
            </a:r>
          </a:p>
          <a:p>
            <a:pPr marL="0" indent="0">
              <a:buFont typeface="Wingdings 2" pitchFamily="18" charset="2"/>
              <a:buNone/>
            </a:pPr>
            <a:r>
              <a:rPr lang="cs-CZ" sz="2600" smtClean="0">
                <a:latin typeface="Calibri" pitchFamily="34" charset="0"/>
              </a:rPr>
              <a:t>řeč</a:t>
            </a:r>
          </a:p>
        </p:txBody>
      </p:sp>
      <p:sp>
        <p:nvSpPr>
          <p:cNvPr id="21506" name="Content Placeholder 2"/>
          <p:cNvSpPr txBox="1">
            <a:spLocks/>
          </p:cNvSpPr>
          <p:nvPr/>
        </p:nvSpPr>
        <p:spPr bwMode="auto">
          <a:xfrm>
            <a:off x="4900613" y="1592263"/>
            <a:ext cx="3413125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ts val="2000"/>
              </a:spcBef>
              <a:buClr>
                <a:srgbClr val="6FB7D7"/>
              </a:buClr>
              <a:buSzPct val="110000"/>
              <a:buFont typeface="Wingdings 2" pitchFamily="18" charset="2"/>
              <a:buNone/>
            </a:pPr>
            <a:endParaRPr lang="cs-CZ" sz="2400">
              <a:solidFill>
                <a:srgbClr val="595959"/>
              </a:solidFill>
              <a:latin typeface="Calibri" pitchFamily="34" charset="0"/>
            </a:endParaRPr>
          </a:p>
        </p:txBody>
      </p:sp>
      <p:sp>
        <p:nvSpPr>
          <p:cNvPr id="21507" name="TextBox 7"/>
          <p:cNvSpPr txBox="1">
            <a:spLocks noChangeArrowheads="1"/>
          </p:cNvSpPr>
          <p:nvPr/>
        </p:nvSpPr>
        <p:spPr bwMode="auto">
          <a:xfrm>
            <a:off x="6367463" y="174466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>
              <a:latin typeface="News Gothic MT"/>
            </a:endParaRPr>
          </a:p>
        </p:txBody>
      </p:sp>
      <p:sp>
        <p:nvSpPr>
          <p:cNvPr id="21508" name="Content Placeholder 2"/>
          <p:cNvSpPr txBox="1">
            <a:spLocks/>
          </p:cNvSpPr>
          <p:nvPr/>
        </p:nvSpPr>
        <p:spPr bwMode="auto">
          <a:xfrm>
            <a:off x="3894138" y="592138"/>
            <a:ext cx="4419600" cy="582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ts val="2000"/>
              </a:spcBef>
              <a:buClr>
                <a:srgbClr val="6FB7D7"/>
              </a:buClr>
              <a:buSzPct val="110000"/>
              <a:buFont typeface="Wingdings 2" pitchFamily="18" charset="2"/>
              <a:buNone/>
            </a:pPr>
            <a:r>
              <a:rPr lang="cs-CZ" sz="2600">
                <a:solidFill>
                  <a:srgbClr val="595959"/>
                </a:solidFill>
                <a:latin typeface="Calibri" pitchFamily="34" charset="0"/>
              </a:rPr>
              <a:t>Vydám se ke dveřím. Potřebuju jimi projít.</a:t>
            </a:r>
          </a:p>
          <a:p>
            <a:pPr algn="r">
              <a:spcBef>
                <a:spcPts val="2000"/>
              </a:spcBef>
              <a:buClr>
                <a:srgbClr val="6FB7D7"/>
              </a:buClr>
              <a:buSzPct val="110000"/>
              <a:buFont typeface="Wingdings 2" pitchFamily="18" charset="2"/>
              <a:buNone/>
            </a:pPr>
            <a:r>
              <a:rPr lang="cs-CZ" sz="2600" i="1">
                <a:solidFill>
                  <a:srgbClr val="595959"/>
                </a:solidFill>
                <a:latin typeface="Calibri" pitchFamily="34" charset="0"/>
              </a:rPr>
              <a:t>Uskočím před dveřmi, které někdo otevírá.</a:t>
            </a:r>
          </a:p>
          <a:p>
            <a:pPr algn="r">
              <a:spcBef>
                <a:spcPts val="2000"/>
              </a:spcBef>
              <a:buClr>
                <a:srgbClr val="6FB7D7"/>
              </a:buClr>
              <a:buSzPct val="110000"/>
              <a:buFont typeface="Wingdings 2" pitchFamily="18" charset="2"/>
              <a:buNone/>
            </a:pPr>
            <a:r>
              <a:rPr lang="cs-CZ" sz="2600">
                <a:solidFill>
                  <a:srgbClr val="595959"/>
                </a:solidFill>
                <a:latin typeface="Calibri" pitchFamily="34" charset="0"/>
              </a:rPr>
              <a:t>Běžím ke dveřím -&gt; zrychlím dech.</a:t>
            </a:r>
          </a:p>
          <a:p>
            <a:pPr algn="r">
              <a:spcBef>
                <a:spcPts val="2000"/>
              </a:spcBef>
              <a:buClr>
                <a:srgbClr val="6FB7D7"/>
              </a:buClr>
              <a:buSzPct val="110000"/>
              <a:buFont typeface="Wingdings 2" pitchFamily="18" charset="2"/>
              <a:buNone/>
            </a:pPr>
            <a:r>
              <a:rPr lang="cs-CZ" sz="2600" i="1">
                <a:solidFill>
                  <a:srgbClr val="595959"/>
                </a:solidFill>
                <a:latin typeface="Calibri" pitchFamily="34" charset="0"/>
              </a:rPr>
              <a:t>Poprosím někoho, aby mi otevřel.</a:t>
            </a:r>
          </a:p>
          <a:p>
            <a:pPr algn="r">
              <a:spcBef>
                <a:spcPts val="2000"/>
              </a:spcBef>
              <a:buClr>
                <a:srgbClr val="6FB7D7"/>
              </a:buClr>
              <a:buSzPct val="110000"/>
              <a:buFont typeface="Wingdings 2" pitchFamily="18" charset="2"/>
              <a:buNone/>
            </a:pPr>
            <a:r>
              <a:rPr lang="cs-CZ" sz="2600">
                <a:solidFill>
                  <a:srgbClr val="595959"/>
                </a:solidFill>
                <a:latin typeface="Calibri" pitchFamily="34" charset="0"/>
              </a:rPr>
              <a:t>Než projdu dveřmi, otevřu je.</a:t>
            </a:r>
          </a:p>
          <a:p>
            <a:pPr algn="r">
              <a:spcBef>
                <a:spcPts val="2000"/>
              </a:spcBef>
              <a:buClr>
                <a:srgbClr val="6FB7D7"/>
              </a:buClr>
              <a:buSzPct val="110000"/>
              <a:buFont typeface="Wingdings 2" pitchFamily="18" charset="2"/>
              <a:buNone/>
            </a:pPr>
            <a:r>
              <a:rPr lang="cs-CZ" sz="2600" i="1">
                <a:solidFill>
                  <a:srgbClr val="595959"/>
                </a:solidFill>
                <a:latin typeface="Calibri" pitchFamily="34" charset="0"/>
              </a:rPr>
              <a:t>Čekám, než budu moci dveřmi projít.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115</TotalTime>
  <Words>253</Words>
  <Application>Microsoft Macintosh PowerPoint</Application>
  <PresentationFormat>On-screen Show (4:3)</PresentationFormat>
  <Paragraphs>89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6" baseType="lpstr">
      <vt:lpstr>News Gothic MT</vt:lpstr>
      <vt:lpstr>Arial</vt:lpstr>
      <vt:lpstr>Wingdings 2</vt:lpstr>
      <vt:lpstr>Calibri</vt:lpstr>
      <vt:lpstr>Courier New</vt:lpstr>
      <vt:lpstr>Wingdings</vt:lpstr>
      <vt:lpstr>Breeze</vt:lpstr>
      <vt:lpstr>Breeze</vt:lpstr>
      <vt:lpstr>Předmět psychologie</vt:lpstr>
      <vt:lpstr>PSYCHOLOGIE</vt:lpstr>
      <vt:lpstr>A) PROŽÍVÁNÍ</vt:lpstr>
      <vt:lpstr>KATEGORIE PROŽÍVÁNÍ</vt:lpstr>
      <vt:lpstr>Snímek 5</vt:lpstr>
      <vt:lpstr>Snímek 6</vt:lpstr>
      <vt:lpstr>B) CHOVÁNÍ</vt:lpstr>
      <vt:lpstr>Snímek 8</vt:lpstr>
    </vt:vector>
  </TitlesOfParts>
  <Company>lu.marouskova@gmail.com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Předmět psychologie</dc:title>
  <dc:creator>Lucie Maroušková</dc:creator>
  <cp:lastModifiedBy>Jana</cp:lastModifiedBy>
  <cp:revision>9</cp:revision>
  <dcterms:created xsi:type="dcterms:W3CDTF">2013-02-05T18:08:25Z</dcterms:created>
  <dcterms:modified xsi:type="dcterms:W3CDTF">2013-03-22T06:38:31Z</dcterms:modified>
</cp:coreProperties>
</file>